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20" r:id="rId2"/>
  </p:sldMasterIdLst>
  <p:notesMasterIdLst>
    <p:notesMasterId r:id="rId7"/>
  </p:notesMasterIdLst>
  <p:sldIdLst>
    <p:sldId id="256" r:id="rId3"/>
    <p:sldId id="263" r:id="rId4"/>
    <p:sldId id="264" r:id="rId5"/>
    <p:sldId id="265" r:id="rId6"/>
  </p:sldIdLst>
  <p:sldSz cx="12801600" cy="9601200" type="A3"/>
  <p:notesSz cx="6888163" cy="10018713"/>
  <p:defaultTextStyle>
    <a:defPPr>
      <a:defRPr lang="ja-JP"/>
    </a:defPPr>
    <a:lvl1pPr marL="0" algn="l" defTabSz="1221692" rtl="0" eaLnBrk="1" latinLnBrk="0" hangingPunct="1">
      <a:defRPr kumimoji="1"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kumimoji="1"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kumimoji="1"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kumimoji="1"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kumimoji="1"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kumimoji="1"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kumimoji="1"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kumimoji="1"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kumimoji="1"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2676"/>
          </a:xfrm>
          <a:prstGeom prst="rect">
            <a:avLst/>
          </a:prstGeom>
        </p:spPr>
        <p:txBody>
          <a:bodyPr vert="horz" lIns="96594" tIns="48297" rIns="96594" bIns="4829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594" tIns="48297" rIns="96594" bIns="48297" rtlCol="0"/>
          <a:lstStyle>
            <a:lvl1pPr algn="r">
              <a:defRPr sz="1300"/>
            </a:lvl1pPr>
          </a:lstStyle>
          <a:p>
            <a:fld id="{C71C3F85-C2F1-48E3-A572-C23BF54347CA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00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4" tIns="48297" rIns="96594" bIns="4829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594" tIns="48297" rIns="96594" bIns="4829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6039"/>
            <a:ext cx="2984871" cy="502674"/>
          </a:xfrm>
          <a:prstGeom prst="rect">
            <a:avLst/>
          </a:prstGeom>
        </p:spPr>
        <p:txBody>
          <a:bodyPr vert="horz" lIns="96594" tIns="48297" rIns="96594" bIns="4829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594" tIns="48297" rIns="96594" bIns="48297" rtlCol="0" anchor="b"/>
          <a:lstStyle>
            <a:lvl1pPr algn="r">
              <a:defRPr sz="1300"/>
            </a:lvl1pPr>
          </a:lstStyle>
          <a:p>
            <a:fld id="{5751869E-285A-40B2-8496-AEDDCBB7AC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286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1692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kumimoji="1" sz="160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00200" y="1571308"/>
            <a:ext cx="9601200" cy="334264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2150-8612-484C-8485-6324F3116287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630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45F7-C07F-4AC9-ADC3-355E690C155E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430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62171" y="511175"/>
            <a:ext cx="2759320" cy="813657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80113" y="511175"/>
            <a:ext cx="8085112" cy="813657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2A5D-E194-44DA-A50B-D11DA128902B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59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2150-8612-484C-8485-6324F3116287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041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AD52-E4B2-4708-B463-02F000196FB9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119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BEC7-A115-4871-86F7-1DBC2D83FC8D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68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AFF3-3F33-4EA2-829A-3A0631FF2014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08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5E5E-BACF-49FD-9A18-32B6E189A08E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1796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E442-3DE9-4C56-9657-0D1DCF72D9CC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4883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F37A-17DE-43AD-A8B1-60E056C9A948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03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D06B-D684-498E-99FF-FA1CA74832AD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43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6AD52-E4B2-4708-B463-02F000196FB9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0841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3539-34E3-4C69-AC92-94C45C80ADC5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383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345F7-C07F-4AC9-ADC3-355E690C155E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414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92A5D-E194-44DA-A50B-D11DA128902B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597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73956" y="2393635"/>
            <a:ext cx="11041380" cy="39938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73956" y="6425250"/>
            <a:ext cx="11041380" cy="2100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EBEC7-A115-4871-86F7-1DBC2D83FC8D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932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22216" cy="609187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99276" y="2555875"/>
            <a:ext cx="5422217" cy="609187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AFF3-3F33-4EA2-829A-3A0631FF2014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89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2162" y="511177"/>
            <a:ext cx="11041380" cy="1855788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2161" y="2353628"/>
            <a:ext cx="5416062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82161" y="3507105"/>
            <a:ext cx="5416062" cy="515842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480813" y="2353628"/>
            <a:ext cx="5442731" cy="115347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480813" y="3507105"/>
            <a:ext cx="5442731" cy="515842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15E5E-BACF-49FD-9A18-32B6E189A08E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50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DE442-3DE9-4C56-9657-0D1DCF72D9CC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048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0F37A-17DE-43AD-A8B1-60E056C9A948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68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2163" y="640080"/>
            <a:ext cx="4127695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42732" y="1382397"/>
            <a:ext cx="6480809" cy="68230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2163" y="2880360"/>
            <a:ext cx="4127695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D06B-D684-498E-99FF-FA1CA74832AD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81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2163" y="640080"/>
            <a:ext cx="4127695" cy="224028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442732" y="1382397"/>
            <a:ext cx="6480809" cy="6823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82163" y="2880360"/>
            <a:ext cx="4127695" cy="53362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3539-34E3-4C69-AC92-94C45C80ADC5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86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80111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80111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BBC35-8C8E-46CE-B9D5-4D09C7962616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240531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041131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28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BBC35-8C8E-46CE-B9D5-4D09C7962616}" type="datetime1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4F36-73DE-4787-B63B-DAA0A9484D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59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38898" y="625032"/>
            <a:ext cx="12535380" cy="8629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noFill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7322" y="91696"/>
            <a:ext cx="12546956" cy="5333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dirty="0">
                <a:solidFill>
                  <a:schemeClr val="tx1"/>
                </a:solidFill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</a:rPr>
              <a:t>様式６</a:t>
            </a:r>
            <a:r>
              <a:rPr lang="en-US" altLang="ja-JP" sz="1600" dirty="0">
                <a:solidFill>
                  <a:schemeClr val="tx1"/>
                </a:solidFill>
              </a:rPr>
              <a:t>】</a:t>
            </a:r>
            <a:r>
              <a:rPr lang="ja-JP" altLang="en-US" sz="1600" dirty="0">
                <a:solidFill>
                  <a:schemeClr val="tx1"/>
                </a:solidFill>
              </a:rPr>
              <a:t> 事業コンセプト・内容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ja-JP" sz="1200" dirty="0"/>
              <a:t>①</a:t>
            </a:r>
            <a:r>
              <a:rPr lang="ja-JP" altLang="ja-JP" sz="1200" dirty="0"/>
              <a:t>事業</a:t>
            </a:r>
            <a:r>
              <a:rPr lang="ja-JP" altLang="ja-JP" sz="1200" dirty="0"/>
              <a:t>内容</a:t>
            </a:r>
            <a:r>
              <a:rPr lang="ja-JP" altLang="en-US" sz="1200" dirty="0"/>
              <a:t>・</a:t>
            </a:r>
            <a:r>
              <a:rPr lang="ja-JP" altLang="ja-JP" sz="1200" dirty="0"/>
              <a:t>施設</a:t>
            </a:r>
            <a:r>
              <a:rPr lang="ja-JP" altLang="ja-JP" sz="1200" dirty="0"/>
              <a:t>計画（</a:t>
            </a:r>
            <a:r>
              <a:rPr lang="en-US" altLang="ja-JP" sz="1200" dirty="0"/>
              <a:t>5</a:t>
            </a:r>
            <a:r>
              <a:rPr lang="ja-JP" altLang="ja-JP" sz="1200" dirty="0"/>
              <a:t>点</a:t>
            </a:r>
            <a:r>
              <a:rPr lang="ja-JP" altLang="ja-JP" sz="1200" dirty="0"/>
              <a:t>）</a:t>
            </a:r>
            <a:r>
              <a:rPr lang="ja-JP" altLang="en-US" sz="1200" dirty="0"/>
              <a:t>　</a:t>
            </a:r>
            <a:r>
              <a:rPr lang="ja-JP" altLang="ja-JP" sz="1200" dirty="0"/>
              <a:t>③</a:t>
            </a:r>
            <a:r>
              <a:rPr lang="ja-JP" altLang="ja-JP" sz="1200" dirty="0"/>
              <a:t>環境への配慮（</a:t>
            </a:r>
            <a:r>
              <a:rPr lang="en-US" altLang="ja-JP" sz="1200" dirty="0"/>
              <a:t>5</a:t>
            </a:r>
            <a:r>
              <a:rPr lang="ja-JP" altLang="ja-JP" sz="1200" dirty="0"/>
              <a:t>点</a:t>
            </a:r>
            <a:r>
              <a:rPr lang="ja-JP" altLang="ja-JP" sz="1200" dirty="0"/>
              <a:t>）</a:t>
            </a:r>
            <a:r>
              <a:rPr lang="ja-JP" altLang="en-US" sz="1200" dirty="0"/>
              <a:t>　</a:t>
            </a:r>
            <a:r>
              <a:rPr lang="ja-JP" altLang="ja-JP" sz="1200" dirty="0"/>
              <a:t>④</a:t>
            </a:r>
            <a:r>
              <a:rPr lang="ja-JP" altLang="ja-JP" sz="1200" dirty="0"/>
              <a:t>将来性、発展性（</a:t>
            </a:r>
            <a:r>
              <a:rPr lang="en-US" altLang="ja-JP" sz="1200" dirty="0"/>
              <a:t>10</a:t>
            </a:r>
            <a:r>
              <a:rPr lang="ja-JP" altLang="ja-JP" sz="1200" dirty="0"/>
              <a:t>点）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>
          <a:xfrm>
            <a:off x="10375980" y="9236075"/>
            <a:ext cx="2228850" cy="365125"/>
          </a:xfrm>
        </p:spPr>
        <p:txBody>
          <a:bodyPr/>
          <a:lstStyle/>
          <a:p>
            <a:fld id="{4A574F36-73DE-4787-B63B-DAA0A9484DC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8898" y="9289476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適宜シートの追加可</a:t>
            </a:r>
            <a:endParaRPr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38846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38898" y="625032"/>
            <a:ext cx="12535380" cy="8629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noFill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7322" y="91696"/>
            <a:ext cx="12546956" cy="5333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dirty="0">
                <a:solidFill>
                  <a:schemeClr val="tx1"/>
                </a:solidFill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</a:rPr>
              <a:t>様式７</a:t>
            </a:r>
            <a:r>
              <a:rPr lang="en-US" altLang="ja-JP" sz="1600" dirty="0">
                <a:solidFill>
                  <a:schemeClr val="tx1"/>
                </a:solidFill>
              </a:rPr>
              <a:t>】</a:t>
            </a:r>
            <a:r>
              <a:rPr lang="ja-JP" altLang="en-US" sz="1600" dirty="0">
                <a:solidFill>
                  <a:schemeClr val="tx1"/>
                </a:solidFill>
              </a:rPr>
              <a:t>事業実施の確実性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/>
              <a:t>①資金計画、資金調達（</a:t>
            </a:r>
            <a:r>
              <a:rPr lang="en-US" altLang="ja-JP" sz="1200" dirty="0"/>
              <a:t>5</a:t>
            </a:r>
            <a:r>
              <a:rPr lang="ja-JP" altLang="en-US" sz="1200" dirty="0"/>
              <a:t>点）　②事業スケジュール（</a:t>
            </a:r>
            <a:r>
              <a:rPr lang="en-US" altLang="ja-JP" sz="1200" dirty="0"/>
              <a:t>5</a:t>
            </a:r>
            <a:r>
              <a:rPr lang="ja-JP" altLang="en-US" sz="1200" dirty="0"/>
              <a:t>点）　③事業実施の体制や仕組み（</a:t>
            </a:r>
            <a:r>
              <a:rPr lang="en-US" altLang="ja-JP" sz="1200" dirty="0"/>
              <a:t>5</a:t>
            </a:r>
            <a:r>
              <a:rPr lang="ja-JP" altLang="en-US" sz="1200" dirty="0"/>
              <a:t>点）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>
          <a:xfrm>
            <a:off x="10375980" y="9236075"/>
            <a:ext cx="2228850" cy="365125"/>
          </a:xfrm>
        </p:spPr>
        <p:txBody>
          <a:bodyPr/>
          <a:lstStyle/>
          <a:p>
            <a:fld id="{4A574F36-73DE-4787-B63B-DAA0A9484DCB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8898" y="9289476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適宜シートの追加可</a:t>
            </a:r>
            <a:endParaRPr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8525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38898" y="625032"/>
            <a:ext cx="12535380" cy="8629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noFill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7322" y="91696"/>
            <a:ext cx="12546956" cy="5333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dirty="0">
                <a:solidFill>
                  <a:schemeClr val="tx1"/>
                </a:solidFill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</a:rPr>
              <a:t>様式８</a:t>
            </a:r>
            <a:r>
              <a:rPr lang="en-US" altLang="ja-JP" sz="1600" dirty="0">
                <a:solidFill>
                  <a:schemeClr val="tx1"/>
                </a:solidFill>
              </a:rPr>
              <a:t>】</a:t>
            </a:r>
            <a:r>
              <a:rPr lang="ja-JP" altLang="en-US" sz="1600" dirty="0">
                <a:solidFill>
                  <a:schemeClr val="tx1"/>
                </a:solidFill>
              </a:rPr>
              <a:t>地域貢献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/>
              <a:t>①雇用計画（地元雇用を含む</a:t>
            </a:r>
            <a:r>
              <a:rPr lang="en-US" altLang="ja-JP" sz="1200" dirty="0"/>
              <a:t>)</a:t>
            </a:r>
            <a:r>
              <a:rPr lang="ja-JP" altLang="en-US" sz="1200" dirty="0"/>
              <a:t>（</a:t>
            </a:r>
            <a:r>
              <a:rPr lang="en-US" altLang="ja-JP" sz="1200" dirty="0"/>
              <a:t>15</a:t>
            </a:r>
            <a:r>
              <a:rPr lang="ja-JP" altLang="en-US" sz="1200" dirty="0"/>
              <a:t>点）　②地域への協力・支援（</a:t>
            </a:r>
            <a:r>
              <a:rPr lang="en-US" altLang="ja-JP" sz="1200" dirty="0"/>
              <a:t>5</a:t>
            </a:r>
            <a:r>
              <a:rPr lang="ja-JP" altLang="en-US" sz="1200" dirty="0"/>
              <a:t>点）　③地元事業者への波及効果（</a:t>
            </a:r>
            <a:r>
              <a:rPr lang="en-US" altLang="ja-JP" sz="1200" dirty="0"/>
              <a:t>5</a:t>
            </a:r>
            <a:r>
              <a:rPr lang="ja-JP" altLang="en-US" sz="1200" dirty="0"/>
              <a:t>点）　④地域貢献実績（</a:t>
            </a:r>
            <a:r>
              <a:rPr lang="en-US" altLang="ja-JP" sz="1200" dirty="0"/>
              <a:t>5</a:t>
            </a:r>
            <a:r>
              <a:rPr lang="ja-JP" altLang="en-US" sz="1200" dirty="0"/>
              <a:t>点）</a:t>
            </a:r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>
          <a:xfrm>
            <a:off x="10375980" y="9236075"/>
            <a:ext cx="2228850" cy="365125"/>
          </a:xfrm>
        </p:spPr>
        <p:txBody>
          <a:bodyPr/>
          <a:lstStyle/>
          <a:p>
            <a:fld id="{4A574F36-73DE-4787-B63B-DAA0A9484DCB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8898" y="9289476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適宜シートの追加可</a:t>
            </a:r>
            <a:endParaRPr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59273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38898" y="625032"/>
            <a:ext cx="12535380" cy="86297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noFill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27322" y="91696"/>
            <a:ext cx="12546956" cy="5333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600" dirty="0">
                <a:solidFill>
                  <a:schemeClr val="tx1"/>
                </a:solidFill>
              </a:rPr>
              <a:t>【</a:t>
            </a:r>
            <a:r>
              <a:rPr lang="ja-JP" altLang="en-US" sz="1600" dirty="0">
                <a:solidFill>
                  <a:schemeClr val="tx1"/>
                </a:solidFill>
              </a:rPr>
              <a:t>様式９</a:t>
            </a:r>
            <a:r>
              <a:rPr lang="en-US" altLang="ja-JP" sz="1600" dirty="0">
                <a:solidFill>
                  <a:schemeClr val="tx1"/>
                </a:solidFill>
              </a:rPr>
              <a:t>】</a:t>
            </a:r>
            <a:r>
              <a:rPr lang="ja-JP" altLang="en-US" sz="1600" dirty="0">
                <a:solidFill>
                  <a:schemeClr val="tx1"/>
                </a:solidFill>
              </a:rPr>
              <a:t>市の施策への貢献度</a:t>
            </a:r>
            <a:r>
              <a:rPr lang="ja-JP" altLang="en-US" dirty="0">
                <a:solidFill>
                  <a:schemeClr val="tx1"/>
                </a:solidFill>
              </a:rPr>
              <a:t>　</a:t>
            </a:r>
            <a:endParaRPr lang="en-US" altLang="ja-JP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dirty="0"/>
              <a:t>①定住促進、出生数増加、子育て支援（</a:t>
            </a:r>
            <a:r>
              <a:rPr lang="en-US" altLang="ja-JP" sz="1200" dirty="0"/>
              <a:t>15</a:t>
            </a:r>
            <a:r>
              <a:rPr lang="ja-JP" altLang="en-US" sz="1200" dirty="0"/>
              <a:t>点）　②災害時協力体制（</a:t>
            </a:r>
            <a:r>
              <a:rPr lang="en-US" altLang="ja-JP" sz="1200" dirty="0"/>
              <a:t>10</a:t>
            </a:r>
            <a:r>
              <a:rPr lang="ja-JP" altLang="en-US" sz="1200" dirty="0"/>
              <a:t>点</a:t>
            </a:r>
            <a:r>
              <a:rPr lang="ja-JP" altLang="en-US" sz="1200" dirty="0" smtClean="0"/>
              <a:t>）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14" name="スライド番号プレースホルダー 13"/>
          <p:cNvSpPr>
            <a:spLocks noGrp="1"/>
          </p:cNvSpPr>
          <p:nvPr>
            <p:ph type="sldNum" sz="quarter" idx="12"/>
          </p:nvPr>
        </p:nvSpPr>
        <p:spPr>
          <a:xfrm>
            <a:off x="10375980" y="9236075"/>
            <a:ext cx="2228850" cy="365125"/>
          </a:xfrm>
        </p:spPr>
        <p:txBody>
          <a:bodyPr/>
          <a:lstStyle/>
          <a:p>
            <a:fld id="{4A574F36-73DE-4787-B63B-DAA0A9484DCB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38898" y="9289476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※</a:t>
            </a:r>
            <a:r>
              <a:rPr lang="ja-JP" altLang="en-US" sz="1200" dirty="0">
                <a:latin typeface="+mn-ea"/>
              </a:rPr>
              <a:t>適宜シートの追加可</a:t>
            </a:r>
            <a:endParaRPr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11778229"/>
      </p:ext>
    </p:extLst>
  </p:cSld>
  <p:clrMapOvr>
    <a:masterClrMapping/>
  </p:clrMapOvr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デザインの設定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191</Words>
  <Application>Microsoft Office PowerPoint</Application>
  <PresentationFormat>A3 297x420 mm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Calibri Light</vt:lpstr>
      <vt:lpstr>1_デザインの設定</vt:lpstr>
      <vt:lpstr>2_デザインの設定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様式7</dc:title>
  <dc:creator>user</dc:creator>
  <cp:lastModifiedBy>佐藤 聡哉</cp:lastModifiedBy>
  <cp:revision>12</cp:revision>
  <dcterms:created xsi:type="dcterms:W3CDTF">2025-05-15T04:22:11Z</dcterms:created>
  <dcterms:modified xsi:type="dcterms:W3CDTF">2025-06-19T08:26:04Z</dcterms:modified>
</cp:coreProperties>
</file>